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9" r:id="rId18"/>
    <p:sldId id="274" r:id="rId19"/>
    <p:sldId id="277" r:id="rId20"/>
    <p:sldId id="275" r:id="rId21"/>
    <p:sldId id="276" r:id="rId22"/>
    <p:sldId id="286" r:id="rId23"/>
    <p:sldId id="285" r:id="rId24"/>
    <p:sldId id="281" r:id="rId25"/>
    <p:sldId id="283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722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77EAA-7D3F-4DBE-93A4-218DA5A2EB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16685-E9D8-436C-8CBE-9B5B790644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102A7-FD48-4B23-B2B2-BD6B472686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52105-302D-4632-B324-E3117934ED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41F2F-18A9-46F2-BB00-05C9E0BD2A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2CF80-79C0-4780-B10D-3CA1EFBDF1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44C95-004D-44CB-85AF-A1470B9AC2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7B86B-BFEC-4F97-8CC6-E344FA761F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53A31-15C6-4817-A79C-C2020A22AD3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FC6B5-865D-415D-A51F-D43D389E9A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BE066-6CD6-431D-BCC3-A44E31C462D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19C99-FE54-4716-B8D5-A68314A4AB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F0D58-4643-4DF6-BAFF-7B634D19B5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18DC0-FCB7-40F5-AD13-EBFFEF7E16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FE711-28C6-44B4-BE60-389C018CFE3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9C1F6-E932-47D6-B301-815C214CAE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F6891-21AB-4E62-AA40-428C738F05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24FE5-7088-4F3F-A0F0-C927E243A2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CAFE5-5855-4F4E-A811-0F590F2F85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C0131-CE2E-4ED5-995D-74CC9FE4CD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2D33D-7004-4733-971A-CC85D888A8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0A860-9F04-4628-ACB8-F989D6708C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CF44C6-2F6E-4443-8AF5-20FC0AA23D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E3CEF5-E530-4132-8E05-1A84E3DA084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gif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0_a378a_c8d5bbe8_XXX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1228333">
            <a:off x="0" y="3940093"/>
            <a:ext cx="5652120" cy="2917907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179512" y="188640"/>
            <a:ext cx="8712969" cy="6480721"/>
            <a:chOff x="179512" y="188640"/>
            <a:chExt cx="8712969" cy="6480721"/>
          </a:xfrm>
        </p:grpSpPr>
        <p:pic>
          <p:nvPicPr>
            <p:cNvPr id="5" name="Рисунок 4" descr="pergament.gif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5400000">
              <a:off x="1295636" y="-927484"/>
              <a:ext cx="6480721" cy="8712969"/>
            </a:xfrm>
            <a:prstGeom prst="rect">
              <a:avLst/>
            </a:prstGeom>
          </p:spPr>
        </p:pic>
        <p:grpSp>
          <p:nvGrpSpPr>
            <p:cNvPr id="2" name="Группа 12"/>
            <p:cNvGrpSpPr/>
            <p:nvPr/>
          </p:nvGrpSpPr>
          <p:grpSpPr>
            <a:xfrm>
              <a:off x="5364088" y="980728"/>
              <a:ext cx="3168352" cy="4536504"/>
              <a:chOff x="5580112" y="692696"/>
              <a:chExt cx="2393866" cy="3960440"/>
            </a:xfrm>
          </p:grpSpPr>
          <p:sp>
            <p:nvSpPr>
              <p:cNvPr id="11" name="Прямоугольник с двумя скругленными соседними углами 10"/>
              <p:cNvSpPr/>
              <p:nvPr/>
            </p:nvSpPr>
            <p:spPr>
              <a:xfrm>
                <a:off x="5652120" y="764704"/>
                <a:ext cx="2224166" cy="357277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pic>
            <p:nvPicPr>
              <p:cNvPr id="9" name="Рисунок 8" descr="9020_html_cff9540.jpg"/>
              <p:cNvPicPr>
                <a:picLocks noChangeAspect="1"/>
              </p:cNvPicPr>
              <p:nvPr/>
            </p:nvPicPr>
            <p:blipFill>
              <a:blip r:embed="rId4" cstate="email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580112" y="692696"/>
                <a:ext cx="2393866" cy="3960440"/>
              </a:xfrm>
              <a:prstGeom prst="rect">
                <a:avLst/>
              </a:prstGeom>
            </p:spPr>
          </p:pic>
        </p:grpSp>
        <p:sp>
          <p:nvSpPr>
            <p:cNvPr id="7" name="Прямоугольник 6"/>
            <p:cNvSpPr/>
            <p:nvPr/>
          </p:nvSpPr>
          <p:spPr>
            <a:xfrm>
              <a:off x="1907704" y="692696"/>
              <a:ext cx="169912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8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24 МАЯ</a:t>
              </a:r>
              <a:endParaRPr 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lavanskay" pitchFamily="2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51520" y="2132856"/>
              <a:ext cx="5256584" cy="378565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000" b="1" dirty="0" smtClean="0">
                  <a:ln w="11430">
                    <a:solidFill>
                      <a:srgbClr val="C00000"/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yrillicOld" pitchFamily="2" charset="0"/>
                </a:rPr>
                <a:t>ДЕНЬ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000" b="1" dirty="0" smtClean="0">
                  <a:ln w="11430">
                    <a:solidFill>
                      <a:srgbClr val="C00000"/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yrillicOld" pitchFamily="2" charset="0"/>
                </a:rPr>
                <a:t>славянской письменности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000" b="1" dirty="0" smtClean="0">
                  <a:ln w="11430">
                    <a:solidFill>
                      <a:srgbClr val="C00000"/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yrillicOld" pitchFamily="2" charset="0"/>
                </a:rPr>
                <a:t>и культуры</a:t>
              </a:r>
              <a:endParaRPr lang="ru-RU" sz="6000" b="1" dirty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yrillicOld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55576" y="260648"/>
            <a:ext cx="7723589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О ЖИЗНИ КИРИЛЛА и  МЕФОДИЯ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149080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Nautilus Pompilius" pitchFamily="50" charset="-52"/>
              </a:rPr>
              <a:t>С помощью брата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МЕФОДИЯ , КИРИЛЛ  </a:t>
            </a:r>
            <a:r>
              <a:rPr lang="ru-RU" sz="2400" dirty="0" smtClean="0">
                <a:latin typeface="Nautilus Pompilius" pitchFamily="50" charset="-52"/>
              </a:rPr>
              <a:t>за 6 месяцев составил славянскую азбуку (т.н. глаголицу)  и перевел на славянский язык книги, без которых не могло совершаться Богослужение: 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ru-RU" sz="2400" dirty="0" smtClean="0">
                <a:latin typeface="Nautilus Pompilius" pitchFamily="50" charset="-52"/>
              </a:rPr>
              <a:t>Евангелие </a:t>
            </a:r>
            <a:r>
              <a:rPr lang="ru-RU" sz="2400" dirty="0" err="1" smtClean="0">
                <a:latin typeface="Nautilus Pompilius" pitchFamily="50" charset="-52"/>
              </a:rPr>
              <a:t>Апракос</a:t>
            </a:r>
            <a:r>
              <a:rPr lang="ru-RU" sz="2400" dirty="0" smtClean="0">
                <a:latin typeface="Nautilus Pompilius" pitchFamily="50" charset="-52"/>
              </a:rPr>
              <a:t>, 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ru-RU" sz="2400" dirty="0" smtClean="0">
                <a:latin typeface="Nautilus Pompilius" pitchFamily="50" charset="-52"/>
              </a:rPr>
              <a:t>Апостол, 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ru-RU" sz="2400" dirty="0" smtClean="0">
                <a:latin typeface="Nautilus Pompilius" pitchFamily="50" charset="-52"/>
              </a:rPr>
              <a:t>Псалтирь и избранные службы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12687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prstClr val="black"/>
                </a:solidFill>
                <a:latin typeface="Nautilus Pompilius" pitchFamily="50" charset="-52"/>
              </a:rPr>
              <a:t>«…пойду с радостью, если у них есть буквы для их языка… Учить без азбуки и без книг все равно, что писать беседу на воде»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prstClr val="black"/>
                </a:solidFill>
                <a:latin typeface="Nautilus Pompilius" pitchFamily="50" charset="-52"/>
              </a:rPr>
              <a:t>Святой Кирилл</a:t>
            </a:r>
            <a:endParaRPr lang="ru-RU" dirty="0">
              <a:solidFill>
                <a:prstClr val="black"/>
              </a:solidFill>
              <a:latin typeface="Nautilus Pompilius" pitchFamily="50" charset="-52"/>
            </a:endParaRPr>
          </a:p>
        </p:txBody>
      </p:sp>
      <p:pic>
        <p:nvPicPr>
          <p:cNvPr id="9" name="Рисунок 8" descr="Глаголица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52"/>
          <a:stretch>
            <a:fillRect/>
          </a:stretch>
        </p:blipFill>
        <p:spPr>
          <a:xfrm>
            <a:off x="323528" y="836712"/>
            <a:ext cx="3744416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55576" y="260648"/>
            <a:ext cx="7723589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О ЖИЗНИ КИРИЛЛА и  МЕФОДИЯ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105273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prstClr val="black"/>
                </a:solidFill>
                <a:latin typeface="Nautilus Pompilius" pitchFamily="50" charset="-52"/>
              </a:rPr>
              <a:t>«Если же кто из учителей ваших дерзновенно начнет соблазнять вас, порицая книги на языке вашем, да будет отлучен пока не исправится. Такие люди суть волки, а не овцы…»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Nautilus Pompilius" pitchFamily="50" charset="-52"/>
              </a:rPr>
              <a:t>Андриан  </a:t>
            </a:r>
            <a:r>
              <a:rPr lang="en-US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II</a:t>
            </a:r>
            <a:endParaRPr lang="ru-RU" b="1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509120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Nautilus Pompilius" pitchFamily="50" charset="-52"/>
              </a:rPr>
              <a:t>Папа </a:t>
            </a:r>
            <a:r>
              <a:rPr lang="ru-RU" sz="2400" dirty="0" err="1" smtClean="0">
                <a:latin typeface="Nautilus Pompilius" pitchFamily="50" charset="-52"/>
              </a:rPr>
              <a:t>Адриан</a:t>
            </a:r>
            <a:r>
              <a:rPr lang="ru-RU" sz="2400" dirty="0" smtClean="0">
                <a:latin typeface="Nautilus Pompilius" pitchFamily="50" charset="-52"/>
              </a:rPr>
              <a:t>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II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Nautilus Pompilius" pitchFamily="50" charset="-52"/>
              </a:rPr>
              <a:t>принял греческих миссионеров с большой торжественностью и без всяких колебаний поддержал все их начинания.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В  868 г. </a:t>
            </a:r>
            <a:r>
              <a:rPr lang="ru-RU" sz="2400" dirty="0" smtClean="0">
                <a:latin typeface="Nautilus Pompilius" pitchFamily="50" charset="-52"/>
              </a:rPr>
              <a:t>Папа Римский Андриан</a:t>
            </a:r>
            <a:r>
              <a:rPr lang="ru-RU" sz="2400" i="1" dirty="0" smtClean="0">
                <a:latin typeface="Nautilus Pompilius" pitchFamily="50" charset="-52"/>
              </a:rPr>
              <a:t>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II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Nautilus Pompilius" pitchFamily="50" charset="-52"/>
              </a:rPr>
              <a:t>освятил переведенные братьями богослужебные книги, благословив проведение литургии на славянском языке</a:t>
            </a:r>
            <a:endParaRPr lang="ru-RU" sz="2400" dirty="0">
              <a:latin typeface="Nautilus Pompilius" pitchFamily="50" charset="-52"/>
            </a:endParaRPr>
          </a:p>
        </p:txBody>
      </p:sp>
      <p:pic>
        <p:nvPicPr>
          <p:cNvPr id="10" name="Рисунок 9" descr="2181074424728608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827584" y="1052736"/>
            <a:ext cx="2376265" cy="280831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cf990945b90e72e3503e89cf82d53477.png"/>
          <p:cNvPicPr>
            <a:picLocks noChangeAspect="1"/>
          </p:cNvPicPr>
          <p:nvPr/>
        </p:nvPicPr>
        <p:blipFill>
          <a:blip r:embed="rId3" cstate="email"/>
          <a:srcRect t="11117" b="11060"/>
          <a:stretch>
            <a:fillRect/>
          </a:stretch>
        </p:blipFill>
        <p:spPr>
          <a:xfrm>
            <a:off x="4499992" y="2708920"/>
            <a:ext cx="2590800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3608" y="188640"/>
            <a:ext cx="7293984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14 февраля 869 в возрасте 42 лет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КИРИЛЛ  умирает в Риме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51520" y="2276872"/>
            <a:ext cx="4752528" cy="4104456"/>
            <a:chOff x="251520" y="2276872"/>
            <a:chExt cx="4752528" cy="4104456"/>
          </a:xfrm>
        </p:grpSpPr>
        <p:pic>
          <p:nvPicPr>
            <p:cNvPr id="9" name="Рисунок 8" descr="pergament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51520" y="2276872"/>
              <a:ext cx="4752528" cy="4104456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539552" y="3068960"/>
              <a:ext cx="4283968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 smtClean="0">
                  <a:latin typeface="Nautilus Pompilius" pitchFamily="50" charset="-52"/>
                </a:rPr>
                <a:t>«Мы тянули с тобой, брат, одну борозду, как супруг волов, и вот, я падаю на гряде, кончаю жизнь свою. Я знаю, ты очень любишь свой родной Олимп. Смотри же, не покидай даже ради него наше служение…» </a:t>
              </a:r>
              <a:endParaRPr lang="ru-RU" sz="2400" dirty="0">
                <a:latin typeface="Nautilus Pompilius" pitchFamily="50" charset="-52"/>
              </a:endParaRPr>
            </a:p>
          </p:txBody>
        </p:sp>
      </p:grpSp>
      <p:pic>
        <p:nvPicPr>
          <p:cNvPr id="8" name="Рисунок 7" descr="1_76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92080" y="1484784"/>
            <a:ext cx="3469827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Прямоугольник 5"/>
          <p:cNvSpPr>
            <a:spLocks noChangeArrowheads="1"/>
          </p:cNvSpPr>
          <p:nvPr/>
        </p:nvSpPr>
        <p:spPr bwMode="auto">
          <a:xfrm>
            <a:off x="4355976" y="1916832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Nautilus Pompilius" pitchFamily="50" charset="-52"/>
              </a:rPr>
              <a:t>«Я не молчал из страха и всегда бодрствовал </a:t>
            </a:r>
            <a:r>
              <a:rPr lang="ru-RU" sz="2000" dirty="0" smtClean="0">
                <a:solidFill>
                  <a:prstClr val="black"/>
                </a:solidFill>
                <a:latin typeface="Nautilus Pompilius" pitchFamily="50" charset="-52"/>
              </a:rPr>
              <a:t> на </a:t>
            </a:r>
            <a:r>
              <a:rPr lang="ru-RU" sz="2000" dirty="0">
                <a:solidFill>
                  <a:prstClr val="black"/>
                </a:solidFill>
                <a:latin typeface="Nautilus Pompilius" pitchFamily="50" charset="-52"/>
              </a:rPr>
              <a:t>страже»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38760" y="188640"/>
            <a:ext cx="7008650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После смерти брата МЕФОДИЙ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продолжает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 евангельскую проповедь среди славян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851920" y="2708920"/>
            <a:ext cx="5040560" cy="3672408"/>
            <a:chOff x="3923928" y="2924944"/>
            <a:chExt cx="5040560" cy="3672408"/>
          </a:xfrm>
        </p:grpSpPr>
        <p:pic>
          <p:nvPicPr>
            <p:cNvPr id="11" name="Рисунок 10" descr="pergament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3923928" y="2924944"/>
              <a:ext cx="5040560" cy="3672408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4211960" y="3212976"/>
              <a:ext cx="4572000" cy="304698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buFont typeface="Arial" charset="0"/>
                <a:buNone/>
              </a:pPr>
              <a:r>
                <a:rPr lang="ru-RU" sz="2400" dirty="0" smtClean="0">
                  <a:latin typeface="Nautilus Pompilius" pitchFamily="50" charset="-52"/>
                </a:rPr>
                <a:t>Благодаря деятельности  святого </a:t>
              </a:r>
              <a:r>
                <a:rPr lang="ru-RU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МЕФОДИЯ</a:t>
              </a:r>
              <a:r>
                <a:rPr lang="ru-RU" sz="2400" dirty="0" smtClean="0">
                  <a:latin typeface="Nautilus Pompilius" pitchFamily="50" charset="-52"/>
                </a:rPr>
                <a:t>, и чехи, и поляки вступили в военный союз с Моравией, противостоящей влиянию немцев.</a:t>
              </a:r>
            </a:p>
            <a:p>
              <a:pPr>
                <a:buFont typeface="Arial" charset="0"/>
                <a:buNone/>
              </a:pPr>
              <a:r>
                <a:rPr lang="ru-RU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МЕФОДИЙ</a:t>
              </a:r>
              <a:r>
                <a:rPr lang="ru-RU" sz="2400" dirty="0" smtClean="0">
                  <a:latin typeface="Nautilus Pompilius" pitchFamily="50" charset="-52"/>
                </a:rPr>
                <a:t> предсказал день своей смерти и скончался   </a:t>
              </a:r>
            </a:p>
            <a:p>
              <a:pPr algn="ctr">
                <a:buFont typeface="Arial" charset="0"/>
                <a:buNone/>
              </a:pPr>
              <a:r>
                <a:rPr lang="ru-RU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6 апреля 885 г. </a:t>
              </a:r>
            </a:p>
          </p:txBody>
        </p:sp>
      </p:grpSp>
      <p:pic>
        <p:nvPicPr>
          <p:cNvPr id="10" name="Рисунок 9" descr="user450231_pic138821_137582281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11560" y="2060848"/>
            <a:ext cx="2754546" cy="4032448"/>
          </a:xfrm>
          <a:prstGeom prst="roundRect">
            <a:avLst>
              <a:gd name="adj" fmla="val 5842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pergament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700808"/>
            <a:ext cx="5364088" cy="42484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2204864"/>
            <a:ext cx="48965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Nautilus Pompilius" pitchFamily="50" charset="-52"/>
              </a:rPr>
              <a:t>В Русской Православной Церкви  память святых равноапостольных просветителей славян </a:t>
            </a:r>
            <a:r>
              <a:rPr lang="ru-RU" b="1" dirty="0" smtClean="0">
                <a:latin typeface="Nautilus Pompilius" pitchFamily="50" charset="-52"/>
              </a:rPr>
              <a:t>чествуется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с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XI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 века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Nautilus Pompilius" pitchFamily="50" charset="-52"/>
              </a:rPr>
              <a:t>Память каждого из св. братьев отмечается в дни их кончины: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 Святой  равноапостольный  КИРИЛЛ –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14 февраля </a:t>
            </a:r>
            <a:r>
              <a:rPr lang="ru-RU" dirty="0" smtClean="0">
                <a:latin typeface="Nautilus Pompilius" pitchFamily="50" charset="-52"/>
              </a:rPr>
              <a:t>(по ст. ст.)/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27 февраля </a:t>
            </a:r>
            <a:r>
              <a:rPr lang="ru-RU" dirty="0" smtClean="0">
                <a:latin typeface="Nautilus Pompilius" pitchFamily="50" charset="-52"/>
              </a:rPr>
              <a:t>(по нов. ст.).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 Святой  равноапостольный  МЕФОДИЙ –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6 апреля </a:t>
            </a:r>
            <a:r>
              <a:rPr lang="ru-RU" dirty="0" smtClean="0">
                <a:latin typeface="Nautilus Pompilius" pitchFamily="50" charset="-52"/>
              </a:rPr>
              <a:t>(по ст. ст.)/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19 апреля</a:t>
            </a:r>
            <a:r>
              <a:rPr lang="ru-RU" dirty="0" smtClean="0">
                <a:latin typeface="Nautilus Pompilius" pitchFamily="50" charset="-52"/>
              </a:rPr>
              <a:t> (по нов. ст.)   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Nautilus Pompilius" pitchFamily="50" charset="-52"/>
              </a:rPr>
              <a:t> </a:t>
            </a:r>
            <a:r>
              <a:rPr lang="ru-RU" b="1" dirty="0" smtClean="0">
                <a:latin typeface="Nautilus Pompilius" pitchFamily="50" charset="-52"/>
              </a:rPr>
              <a:t>Общая церковная память </a:t>
            </a:r>
            <a:r>
              <a:rPr lang="ru-RU" dirty="0" smtClean="0">
                <a:latin typeface="Nautilus Pompilius" pitchFamily="50" charset="-52"/>
              </a:rPr>
              <a:t>отмечается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11 мая </a:t>
            </a:r>
            <a:r>
              <a:rPr lang="ru-RU" dirty="0" smtClean="0">
                <a:latin typeface="Nautilus Pompilius" pitchFamily="50" charset="-52"/>
              </a:rPr>
              <a:t>(по ст. ст.)/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24 мая </a:t>
            </a:r>
            <a:r>
              <a:rPr lang="ru-RU" dirty="0" smtClean="0">
                <a:latin typeface="Nautilus Pompilius" pitchFamily="50" charset="-52"/>
              </a:rPr>
              <a:t>(по нов. ст.)</a:t>
            </a:r>
            <a:endParaRPr lang="ru-RU" dirty="0">
              <a:latin typeface="Nautilus Pompilius" pitchFamily="50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60648"/>
            <a:ext cx="792088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КИРИЛЛ и МЕФОДИЙ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причислены к лику святых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9" name="Рисунок 8" descr="11941784061491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36096" y="1484784"/>
            <a:ext cx="3468985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Содержимое 6"/>
          <p:cNvSpPr>
            <a:spLocks noGrp="1"/>
          </p:cNvSpPr>
          <p:nvPr>
            <p:ph sz="half" idx="4294967295"/>
          </p:nvPr>
        </p:nvSpPr>
        <p:spPr>
          <a:xfrm>
            <a:off x="1331640" y="2348880"/>
            <a:ext cx="1412404" cy="395128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Bb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Gg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Dd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Kk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</a:t>
            </a:r>
            <a:endParaRPr lang="ru-RU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70" name="Содержимое 8"/>
          <p:cNvSpPr>
            <a:spLocks noGrp="1"/>
          </p:cNvSpPr>
          <p:nvPr>
            <p:ph sz="quarter" idx="4294967295"/>
          </p:nvPr>
        </p:nvSpPr>
        <p:spPr>
          <a:xfrm>
            <a:off x="6516216" y="2276872"/>
            <a:ext cx="1331640" cy="3951287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Аа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Гг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Дд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Ее</a:t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Кк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Лл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260648"/>
            <a:ext cx="820891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ИСТОКИ РУССКОЙ ПИСЬМЕННОСТИ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1844824"/>
            <a:ext cx="228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Nautilus Pompilius" pitchFamily="50" charset="-52"/>
              </a:rPr>
              <a:t>греческие буквы:</a:t>
            </a:r>
            <a:endParaRPr lang="ru-RU" sz="2000" dirty="0">
              <a:latin typeface="Nautilus Pompilius" pitchFamily="50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24128" y="1844824"/>
            <a:ext cx="228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Nautilus Pompilius" pitchFamily="50" charset="-52"/>
              </a:rPr>
              <a:t> славянские буквы:  </a:t>
            </a:r>
            <a:endParaRPr lang="ru-RU" sz="2000" dirty="0">
              <a:latin typeface="Nautilus Pompilius" pitchFamily="50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1052736"/>
            <a:ext cx="3600400" cy="7200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Nautilus Pompilius" pitchFamily="50" charset="-52"/>
              </a:rPr>
              <a:t>АЛФАВИТ:  АЛЬФА + ВИТА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292080" y="1052736"/>
            <a:ext cx="3600400" cy="7200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Nautilus Pompilius" pitchFamily="50" charset="-52"/>
              </a:rPr>
              <a:t>АЗБУКА:    АЗ + БУКИ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27584" y="116632"/>
            <a:ext cx="820891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Славянские азбуки: </a:t>
            </a:r>
            <a:b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</a:b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КИРИЛЛИЦА и ГЛАГОЛИЦА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1628800"/>
            <a:ext cx="37444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Nautilus Pompilius" pitchFamily="50" charset="-52"/>
              </a:rPr>
              <a:t>ГЛАГОЛИЦА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1628800"/>
            <a:ext cx="3744416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Nautilus Pompilius" pitchFamily="50" charset="-52"/>
              </a:rPr>
              <a:t>КИРИЛЛИЦА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2708920"/>
            <a:ext cx="36724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КИРИЛЛ и МЕФОДИЙ </a:t>
            </a:r>
            <a:r>
              <a:rPr lang="ru-RU" sz="2400" dirty="0" smtClean="0">
                <a:latin typeface="Nautilus Pompilius" pitchFamily="50" charset="-52"/>
              </a:rPr>
              <a:t>«переложили»  звуки славянского языка на пергамент с помощью той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ГЛАГОЛИЦЫ.</a:t>
            </a:r>
            <a:endParaRPr lang="ru-RU" sz="24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utilus Pompilius" pitchFamily="50" charset="-52"/>
            </a:endParaRPr>
          </a:p>
          <a:p>
            <a:pPr algn="ctr">
              <a:buFont typeface="Arial" charset="0"/>
              <a:buNone/>
            </a:pPr>
            <a:r>
              <a:rPr lang="ru-RU" sz="2400" i="1" dirty="0" smtClean="0">
                <a:latin typeface="Nautilus Pompilius" pitchFamily="50" charset="-52"/>
              </a:rPr>
              <a:t>Начертания букв не </a:t>
            </a:r>
            <a:r>
              <a:rPr lang="ru-RU" sz="2400" dirty="0" smtClean="0">
                <a:latin typeface="Nautilus Pompilius" pitchFamily="50" charset="-52"/>
              </a:rPr>
              <a:t>сохранились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148064" y="5445224"/>
            <a:ext cx="3744416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Nautilus Pompilius" pitchFamily="50" charset="-52"/>
              </a:rPr>
              <a:t>РУССКИЙ АЛФАВИТ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5373216"/>
            <a:ext cx="4032448" cy="7920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Nautilus Pompilius" pitchFamily="50" charset="-52"/>
              </a:rPr>
              <a:t>Церковно-славянский АЛФАВИТ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076056" y="2636912"/>
            <a:ext cx="37444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В 893 г. </a:t>
            </a:r>
            <a:r>
              <a:rPr lang="ru-RU" sz="2400" dirty="0" smtClean="0">
                <a:latin typeface="Nautilus Pompilius" pitchFamily="50" charset="-52"/>
              </a:rPr>
              <a:t>появилась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КИРИЛЛИЦА</a:t>
            </a:r>
            <a:r>
              <a:rPr lang="ru-RU" sz="2400" dirty="0" smtClean="0">
                <a:solidFill>
                  <a:srgbClr val="C00000"/>
                </a:solidFill>
                <a:latin typeface="Nautilus Pompilius" pitchFamily="50" charset="-52"/>
              </a:rPr>
              <a:t>, </a:t>
            </a:r>
          </a:p>
          <a:p>
            <a:pPr algn="ctr"/>
            <a:r>
              <a:rPr lang="ru-RU" sz="2400" dirty="0" smtClean="0">
                <a:latin typeface="Nautilus Pompilius" pitchFamily="50" charset="-52"/>
              </a:rPr>
              <a:t>которая со временем вытеснила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ГЛАГОЛИЦУ</a:t>
            </a:r>
            <a:r>
              <a:rPr lang="ru-RU" sz="2400" dirty="0" smtClean="0">
                <a:latin typeface="Nautilus Pompilius" pitchFamily="50" charset="-52"/>
              </a:rPr>
              <a:t> </a:t>
            </a:r>
          </a:p>
          <a:p>
            <a:pPr algn="ctr"/>
            <a:r>
              <a:rPr lang="ru-RU" sz="2400" dirty="0" smtClean="0">
                <a:latin typeface="Nautilus Pompilius" pitchFamily="50" charset="-52"/>
              </a:rPr>
              <a:t>во всех славянских странах</a:t>
            </a:r>
            <a:endParaRPr lang="ru-RU" sz="2400" dirty="0">
              <a:latin typeface="Nautilus Pompilius" pitchFamily="50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004.jpg"/>
          <p:cNvPicPr>
            <a:picLocks noChangeAspect="1"/>
          </p:cNvPicPr>
          <p:nvPr/>
        </p:nvPicPr>
        <p:blipFill>
          <a:blip r:embed="rId2" cstate="email"/>
          <a:srcRect l="17760"/>
          <a:stretch>
            <a:fillRect/>
          </a:stretch>
        </p:blipFill>
        <p:spPr>
          <a:xfrm>
            <a:off x="4572001" y="0"/>
            <a:ext cx="4572000" cy="6858000"/>
          </a:xfrm>
          <a:prstGeom prst="rect">
            <a:avLst/>
          </a:prstGeom>
        </p:spPr>
      </p:pic>
      <p:pic>
        <p:nvPicPr>
          <p:cNvPr id="3" name="Рисунок 2" descr="image014.jpg"/>
          <p:cNvPicPr>
            <a:picLocks noChangeAspect="1"/>
          </p:cNvPicPr>
          <p:nvPr/>
        </p:nvPicPr>
        <p:blipFill>
          <a:blip r:embed="rId3" cstate="email"/>
          <a:srcRect l="15586" t="1024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11397" y="260648"/>
            <a:ext cx="6211957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КИРИЛЛИЧЕСКОЕ ПИСЬМО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20072" y="2276872"/>
            <a:ext cx="33661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latin typeface="Nautilus Pompilius" pitchFamily="50" charset="-52"/>
              </a:rPr>
              <a:t>Образцом для написания букв кириллицы послужили знаки греческого уставного алфавита</a:t>
            </a:r>
            <a:endParaRPr lang="ru-RU" sz="2400" dirty="0">
              <a:latin typeface="Nautilus Pompilius" pitchFamily="50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67944" y="4437112"/>
            <a:ext cx="46805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УСТАВ</a:t>
            </a:r>
            <a:r>
              <a:rPr lang="ru-RU" sz="2400" dirty="0" smtClean="0">
                <a:solidFill>
                  <a:prstClr val="black"/>
                </a:solidFill>
                <a:latin typeface="Nautilus Pompilius" pitchFamily="50" charset="-52"/>
              </a:rPr>
              <a:t> - это такое письмо, когда буквы пишутся прямо на одинаковом расстоянии друг от друга, без наклона - они как бы  «уставлены»</a:t>
            </a:r>
            <a:endParaRPr lang="ru-RU" sz="2400" dirty="0">
              <a:solidFill>
                <a:prstClr val="black"/>
              </a:solidFill>
              <a:latin typeface="Nautilus Pompilius" pitchFamily="50" charset="-52"/>
            </a:endParaRPr>
          </a:p>
        </p:txBody>
      </p:sp>
      <p:pic>
        <p:nvPicPr>
          <p:cNvPr id="5122" name="Picture 2" descr="Черноризец Храбр. Сказание о письменах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836712"/>
            <a:ext cx="4032448" cy="583264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868144" y="1340768"/>
            <a:ext cx="1771639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УСТАВ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11560" y="260648"/>
            <a:ext cx="3744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2400" dirty="0" smtClean="0">
                <a:latin typeface="Nautilus Pompilius" pitchFamily="50" charset="-52"/>
              </a:rPr>
              <a:t>Древнейшая книга на Руси, написанная кириллицей, -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Остромирово Евангелие - 1057 года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utilus Pompilius" pitchFamily="50" charset="-52"/>
            </a:endParaRPr>
          </a:p>
        </p:txBody>
      </p:sp>
      <p:pic>
        <p:nvPicPr>
          <p:cNvPr id="10" name="Рисунок 9" descr="2480999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355976" y="260648"/>
            <a:ext cx="4499992" cy="3147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35739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2204864"/>
            <a:ext cx="2502422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241748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987824" y="3573016"/>
            <a:ext cx="2313431" cy="3042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0_9d804_1f858c54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4077072"/>
            <a:ext cx="3109234" cy="1971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5157192"/>
              <a:ext cx="9144000" cy="17008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400" b="1" dirty="0" smtClean="0">
                  <a:ln w="11430">
                    <a:solidFill>
                      <a:srgbClr val="C00000"/>
                    </a:solidFill>
                  </a:ln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yrillicOld" pitchFamily="2" charset="0"/>
                </a:rPr>
                <a:t>24 мая  день славянской письменности  и культуры</a:t>
              </a:r>
            </a:p>
            <a:p>
              <a:pPr algn="ctr"/>
              <a:endParaRPr lang="ru-RU" b="1" dirty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pic>
          <p:nvPicPr>
            <p:cNvPr id="7" name="Рисунок 6" descr="4420655-e40d4dc862998a9d.jp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0" y="0"/>
              <a:ext cx="9144000" cy="515719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788024" y="1412776"/>
            <a:ext cx="39421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Nautilus Pompilius" pitchFamily="50" charset="-52"/>
              </a:rPr>
              <a:t>С середины XIV столетия получил распространение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полуустав</a:t>
            </a:r>
            <a:r>
              <a:rPr lang="ru-RU" sz="2400" dirty="0" smtClean="0">
                <a:latin typeface="Nautilus Pompilius" pitchFamily="50" charset="-52"/>
              </a:rPr>
              <a:t>, который был менее красив, чем устав зато позволял писать быстрее.</a:t>
            </a:r>
            <a:endParaRPr lang="ru-RU" sz="2400" dirty="0">
              <a:latin typeface="Nautilus Pompilius" pitchFamily="50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5085184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Nautilus Pompilius" pitchFamily="50" charset="-52"/>
              </a:rPr>
              <a:t>Появился наклон в буквах, их </a:t>
            </a:r>
            <a:r>
              <a:rPr lang="ru-RU" sz="2400" dirty="0" err="1" smtClean="0">
                <a:solidFill>
                  <a:prstClr val="black"/>
                </a:solidFill>
                <a:latin typeface="Nautilus Pompilius" pitchFamily="50" charset="-52"/>
              </a:rPr>
              <a:t>геометричность</a:t>
            </a:r>
            <a:r>
              <a:rPr lang="ru-RU" sz="2400" dirty="0" smtClean="0">
                <a:solidFill>
                  <a:prstClr val="black"/>
                </a:solidFill>
                <a:latin typeface="Nautilus Pompilius" pitchFamily="50" charset="-52"/>
              </a:rPr>
              <a:t> не так заметна; перестало выдерживаться соотношение толстых и тонких линий; текст уже делился на слова</a:t>
            </a:r>
            <a:endParaRPr lang="ru-RU" sz="2400" dirty="0">
              <a:solidFill>
                <a:prstClr val="black"/>
              </a:solidFill>
              <a:latin typeface="Nautilus Pompilius" pitchFamily="50" charset="-52"/>
            </a:endParaRPr>
          </a:p>
        </p:txBody>
      </p:sp>
      <p:pic>
        <p:nvPicPr>
          <p:cNvPr id="11" name="Рисунок 10" descr="halfustav.gif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908720"/>
            <a:ext cx="3530597" cy="415364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699792" y="260648"/>
            <a:ext cx="3679212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ПОЛУУСТАВ</a:t>
            </a:r>
            <a:endParaRPr lang="ru-RU" sz="4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9512" y="908720"/>
            <a:ext cx="3294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2400" dirty="0" smtClean="0">
                <a:latin typeface="Nautilus Pompilius" pitchFamily="50" charset="-52"/>
              </a:rPr>
              <a:t>В XV веке полуустав уступает место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СКОРОПИСИ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725144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Nautilus Pompilius" pitchFamily="50" charset="-52"/>
              </a:rPr>
              <a:t>Рукописи написанные «скорым обычаем», отличает связное написание соседних букв, размашистость письма. В скорописи каждая буква имела множество вариантов написания.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Nautilus Pompilius" pitchFamily="50" charset="-52"/>
              </a:rPr>
              <a:t>С развитием скорости появляются признаки индивидуального почерка</a:t>
            </a:r>
            <a:endParaRPr lang="ru-RU" sz="2400" dirty="0">
              <a:solidFill>
                <a:prstClr val="black"/>
              </a:solidFill>
              <a:latin typeface="Nautilus Pompilius" pitchFamily="50" charset="-52"/>
            </a:endParaRPr>
          </a:p>
        </p:txBody>
      </p:sp>
      <p:pic>
        <p:nvPicPr>
          <p:cNvPr id="10" name="Рисунок 9" descr="skoropys_text.gif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896" y="764704"/>
            <a:ext cx="5256584" cy="316835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699792" y="260648"/>
            <a:ext cx="3443571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СКОРОПИСЬ</a:t>
            </a:r>
            <a:endParaRPr lang="ru-RU" sz="4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Кириллица. Скоропись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2132856"/>
            <a:ext cx="1714500" cy="242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835696" y="692696"/>
            <a:ext cx="4248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«</a:t>
            </a:r>
            <a:r>
              <a:rPr lang="ru-RU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Геометриа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славенски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 землемерие» </a:t>
            </a:r>
            <a:r>
              <a:rPr lang="ru-RU" sz="2400" dirty="0" smtClean="0">
                <a:latin typeface="Nautilus Pompilius" pitchFamily="50" charset="-52"/>
              </a:rPr>
              <a:t>— первая книга, набранная гражданским шрифтом 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utilus Pompilius" pitchFamily="50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564904"/>
            <a:ext cx="583264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prstClr val="black"/>
                </a:solidFill>
                <a:latin typeface="Nautilus Pompilius" pitchFamily="50" charset="-52"/>
              </a:rPr>
              <a:t>Во времена Петра Великого были внесены изменения в начертания некоторых букв, а </a:t>
            </a:r>
            <a:r>
              <a:rPr lang="ru-RU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11 букв </a:t>
            </a:r>
            <a:r>
              <a:rPr lang="ru-RU" sz="2200" dirty="0" smtClean="0">
                <a:solidFill>
                  <a:prstClr val="black"/>
                </a:solidFill>
                <a:latin typeface="Nautilus Pompilius" pitchFamily="50" charset="-52"/>
              </a:rPr>
              <a:t>были исключены из алфавита.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prstClr val="black"/>
                </a:solidFill>
                <a:latin typeface="Nautilus Pompilius" pitchFamily="50" charset="-52"/>
              </a:rPr>
              <a:t>Новый алфавит стал беднее по содержанию, но проще и более приспособлен к печатанию различных гражданских деловых бумаг.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prstClr val="black"/>
                </a:solidFill>
                <a:latin typeface="Nautilus Pompilius" pitchFamily="50" charset="-52"/>
              </a:rPr>
              <a:t>Он так и получил  название «гражданский»</a:t>
            </a:r>
          </a:p>
        </p:txBody>
      </p:sp>
      <p:pic>
        <p:nvPicPr>
          <p:cNvPr id="13" name="Рисунок 12" descr="y_ac2843a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79512" y="548680"/>
            <a:ext cx="1633141" cy="1944216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79512" y="5229200"/>
            <a:ext cx="87129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Nautilus Pompilius" pitchFamily="50" charset="-52"/>
              </a:rPr>
              <a:t>«При Петре Великом, — шутливо писал М. Ломоносов, — не одни бояре и боярыни, но и буквы сбросили с себя широкие шубы (он имел в виду славянский старый шрифт) и нарядились в летние одежды». Под летними одеждами учёный подразумевал новую гражданскую азбуку.</a:t>
            </a:r>
          </a:p>
        </p:txBody>
      </p:sp>
      <p:pic>
        <p:nvPicPr>
          <p:cNvPr id="15" name="Рисунок 14" descr="Geometria_Slavenski_Zemlemeri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13967" y="260648"/>
            <a:ext cx="2978513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3573016"/>
            <a:ext cx="86409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2563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400" dirty="0" smtClean="0">
                <a:latin typeface="Nautilus Pompilius" pitchFamily="50" charset="-52"/>
              </a:rPr>
              <a:t>закрепил в алфавите букву </a:t>
            </a:r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Э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,</a:t>
            </a:r>
            <a:r>
              <a:rPr lang="ru-RU" sz="2400" dirty="0" smtClean="0">
                <a:latin typeface="Nautilus Pompilius" pitchFamily="50" charset="-52"/>
              </a:rPr>
              <a:t> которая употреблялась на практике,</a:t>
            </a:r>
          </a:p>
          <a:p>
            <a:pPr indent="182563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400" dirty="0" smtClean="0">
                <a:latin typeface="Nautilus Pompilius" pitchFamily="50" charset="-52"/>
              </a:rPr>
              <a:t>изъял дублетные буквы, т.е. там, где для обозначения одного звука были две буквы, оставил одну: из «зело» и «земля», обозначавших звук [</a:t>
            </a:r>
            <a:r>
              <a:rPr lang="ru-RU" sz="2400" dirty="0" err="1" smtClean="0">
                <a:latin typeface="Nautilus Pompilius" pitchFamily="50" charset="-52"/>
              </a:rPr>
              <a:t>з</a:t>
            </a:r>
            <a:r>
              <a:rPr lang="ru-RU" sz="2400" dirty="0" smtClean="0">
                <a:latin typeface="Nautilus Pompilius" pitchFamily="50" charset="-52"/>
              </a:rPr>
              <a:t>], оставил знак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З</a:t>
            </a:r>
            <a:r>
              <a:rPr lang="ru-RU" sz="2400" dirty="0" smtClean="0">
                <a:latin typeface="Nautilus Pompilius" pitchFamily="50" charset="-52"/>
              </a:rPr>
              <a:t> «земля», </a:t>
            </a:r>
          </a:p>
          <a:p>
            <a:pPr indent="182563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400" dirty="0" smtClean="0">
                <a:latin typeface="Nautilus Pompilius" pitchFamily="50" charset="-52"/>
              </a:rPr>
              <a:t>из о «</a:t>
            </a:r>
            <a:r>
              <a:rPr lang="ru-RU" sz="2400" dirty="0" err="1" smtClean="0">
                <a:latin typeface="Nautilus Pompilius" pitchFamily="50" charset="-52"/>
              </a:rPr>
              <a:t>онъ</a:t>
            </a:r>
            <a:r>
              <a:rPr lang="ru-RU" sz="2400" dirty="0" smtClean="0">
                <a:latin typeface="Nautilus Pompilius" pitchFamily="50" charset="-52"/>
              </a:rPr>
              <a:t>» и «</a:t>
            </a:r>
            <a:r>
              <a:rPr lang="ru-RU" sz="2400" dirty="0" err="1" smtClean="0">
                <a:latin typeface="Nautilus Pompilius" pitchFamily="50" charset="-52"/>
              </a:rPr>
              <a:t>отъ</a:t>
            </a:r>
            <a:r>
              <a:rPr lang="ru-RU" sz="2400" dirty="0" smtClean="0">
                <a:latin typeface="Nautilus Pompilius" pitchFamily="50" charset="-52"/>
              </a:rPr>
              <a:t>» («омега») остался знак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О </a:t>
            </a:r>
            <a:r>
              <a:rPr lang="ru-RU" sz="2400" dirty="0" smtClean="0">
                <a:latin typeface="Nautilus Pompilius" pitchFamily="50" charset="-52"/>
              </a:rPr>
              <a:t>«</a:t>
            </a:r>
            <a:r>
              <a:rPr lang="ru-RU" sz="2400" dirty="0" err="1" smtClean="0">
                <a:latin typeface="Nautilus Pompilius" pitchFamily="50" charset="-52"/>
              </a:rPr>
              <a:t>онъ</a:t>
            </a:r>
            <a:r>
              <a:rPr lang="ru-RU" sz="2400" dirty="0" smtClean="0">
                <a:latin typeface="Nautilus Pompilius" pitchFamily="50" charset="-52"/>
              </a:rPr>
              <a:t>», </a:t>
            </a:r>
          </a:p>
          <a:p>
            <a:pPr indent="182563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400" dirty="0" smtClean="0">
                <a:latin typeface="Nautilus Pompilius" pitchFamily="50" charset="-52"/>
              </a:rPr>
              <a:t>из букв «фита» и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Ф </a:t>
            </a:r>
            <a:r>
              <a:rPr lang="ru-RU" sz="2400" dirty="0" smtClean="0">
                <a:latin typeface="Nautilus Pompilius" pitchFamily="50" charset="-52"/>
              </a:rPr>
              <a:t>«ферт» для обозначения [</a:t>
            </a:r>
            <a:r>
              <a:rPr lang="ru-RU" sz="2400" dirty="0" err="1" smtClean="0">
                <a:latin typeface="Nautilus Pompilius" pitchFamily="50" charset="-52"/>
              </a:rPr>
              <a:t>ф</a:t>
            </a:r>
            <a:r>
              <a:rPr lang="ru-RU" sz="2400" dirty="0" smtClean="0">
                <a:latin typeface="Nautilus Pompilius" pitchFamily="50" charset="-52"/>
              </a:rPr>
              <a:t>] остался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«ферт»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260648"/>
            <a:ext cx="5634877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ПЕТРОВСКАЯ РЕФОРМА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564904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ОН:</a:t>
            </a:r>
          </a:p>
        </p:txBody>
      </p:sp>
      <p:pic>
        <p:nvPicPr>
          <p:cNvPr id="6" name="Рисунок 5" descr="y_ac2843a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39552" y="476672"/>
            <a:ext cx="1693628" cy="2016224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5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l="3223" t="2751" r="1806"/>
          <a:stretch>
            <a:fillRect/>
          </a:stretch>
        </p:blipFill>
        <p:spPr>
          <a:xfrm>
            <a:off x="3275856" y="908720"/>
            <a:ext cx="3240360" cy="2569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5076056" y="404664"/>
            <a:ext cx="3869950" cy="6192688"/>
            <a:chOff x="5076056" y="404664"/>
            <a:chExt cx="3869950" cy="6192688"/>
          </a:xfrm>
        </p:grpSpPr>
        <p:pic>
          <p:nvPicPr>
            <p:cNvPr id="7" name="Рисунок 6" descr="257658555b117af98b635d39ad8d6c12.jpe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076056" y="404664"/>
              <a:ext cx="3869950" cy="61926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Овал 4"/>
            <p:cNvSpPr/>
            <p:nvPr/>
          </p:nvSpPr>
          <p:spPr>
            <a:xfrm>
              <a:off x="6084168" y="5373216"/>
              <a:ext cx="864096" cy="864096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6732240" y="5445224"/>
              <a:ext cx="864096" cy="864096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 descr="y_ac2843a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55576" y="260648"/>
            <a:ext cx="1209734" cy="1440160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0" y="1772816"/>
            <a:ext cx="51480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В 1708 г. </a:t>
            </a:r>
            <a:r>
              <a:rPr lang="ru-RU" sz="2400" dirty="0" smtClean="0">
                <a:latin typeface="Nautilus Pompilius" pitchFamily="50" charset="-52"/>
              </a:rPr>
              <a:t>были устранены буквы «</a:t>
            </a:r>
            <a:r>
              <a:rPr lang="ru-RU" sz="2400" dirty="0" err="1" smtClean="0">
                <a:latin typeface="Nautilus Pompilius" pitchFamily="50" charset="-52"/>
              </a:rPr>
              <a:t>кси</a:t>
            </a:r>
            <a:r>
              <a:rPr lang="ru-RU" sz="2400" dirty="0" smtClean="0">
                <a:latin typeface="Nautilus Pompilius" pitchFamily="50" charset="-52"/>
              </a:rPr>
              <a:t>» и «пси», имевшие фонетическое значение [кс] и [</a:t>
            </a:r>
            <a:r>
              <a:rPr lang="ru-RU" sz="2400" dirty="0" err="1" smtClean="0">
                <a:latin typeface="Nautilus Pompilius" pitchFamily="50" charset="-52"/>
              </a:rPr>
              <a:t>пс</a:t>
            </a:r>
            <a:r>
              <a:rPr lang="ru-RU" sz="2400" dirty="0" smtClean="0">
                <a:latin typeface="Nautilus Pompilius" pitchFamily="50" charset="-52"/>
              </a:rPr>
              <a:t>] соответственно и весьма редко употребляемые в словах греческого происхождения (</a:t>
            </a:r>
            <a:r>
              <a:rPr lang="ru-RU" sz="2400" dirty="0" err="1" smtClean="0">
                <a:latin typeface="Nautilus Pompilius" pitchFamily="50" charset="-52"/>
              </a:rPr>
              <a:t>ения</a:t>
            </a:r>
            <a:r>
              <a:rPr lang="ru-RU" sz="2400" dirty="0" smtClean="0">
                <a:latin typeface="Nautilus Pompilius" pitchFamily="50" charset="-52"/>
              </a:rPr>
              <a:t> – Ксения, алом – псалом),</a:t>
            </a:r>
          </a:p>
          <a:p>
            <a:pPr indent="182563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400" dirty="0" smtClean="0">
                <a:latin typeface="Nautilus Pompilius" pitchFamily="50" charset="-52"/>
              </a:rPr>
              <a:t>также исчезла буква «ижица», обозначавшая [и] в некоторых заимствованных словах; </a:t>
            </a:r>
          </a:p>
          <a:p>
            <a:pPr indent="182563"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400" dirty="0" smtClean="0">
                <a:latin typeface="Nautilus Pompilius" pitchFamily="50" charset="-52"/>
              </a:rPr>
              <a:t>однако в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1710 году </a:t>
            </a:r>
            <a:r>
              <a:rPr lang="ru-RU" sz="2400" dirty="0" smtClean="0">
                <a:latin typeface="Nautilus Pompilius" pitchFamily="50" charset="-52"/>
              </a:rPr>
              <a:t>«ижица» вернулась на свое место – последняя буква старого алфавита – и дожила до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1918 года.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Сантии даков (Ответ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60232" y="260648"/>
            <a:ext cx="2196781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11560" y="54868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rPr>
              <a:t>В 1918 году </a:t>
            </a:r>
            <a:r>
              <a:rPr lang="ru-RU" sz="2400" dirty="0" smtClean="0">
                <a:solidFill>
                  <a:prstClr val="black"/>
                </a:solidFill>
                <a:latin typeface="Nautilus Pompilius" pitchFamily="50" charset="-52"/>
              </a:rPr>
              <a:t>была проведена новая реформа алфавита, и кириллица потеряла еще четыре буквы: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Nautilus Pompilius" pitchFamily="50" charset="-52"/>
              </a:rPr>
              <a:t>ять, и(</a:t>
            </a:r>
            <a:r>
              <a:rPr lang="en-US" sz="2400" dirty="0" err="1" smtClean="0">
                <a:solidFill>
                  <a:prstClr val="black"/>
                </a:solidFill>
                <a:latin typeface="Nautilus Pompilius" pitchFamily="50" charset="-52"/>
              </a:rPr>
              <a:t>i</a:t>
            </a:r>
            <a:r>
              <a:rPr lang="ru-RU" sz="2400" dirty="0" smtClean="0">
                <a:solidFill>
                  <a:prstClr val="black"/>
                </a:solidFill>
                <a:latin typeface="Nautilus Pompilius" pitchFamily="50" charset="-52"/>
              </a:rPr>
              <a:t>), ижицу, фиту</a:t>
            </a:r>
            <a:endParaRPr lang="ru-RU" sz="2400" dirty="0">
              <a:solidFill>
                <a:prstClr val="black"/>
              </a:solidFill>
              <a:latin typeface="Nautilus Pompilius" pitchFamily="50" charset="-52"/>
            </a:endParaRPr>
          </a:p>
        </p:txBody>
      </p:sp>
      <p:pic>
        <p:nvPicPr>
          <p:cNvPr id="37890" name="Picture 2" descr="Ладария - ИСТИННЫЙ РУСКИЙ ЯЗЫК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2708920"/>
            <a:ext cx="2225824" cy="3082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s7d-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987824" y="2780928"/>
            <a:ext cx="2172062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t7n-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580112" y="3501008"/>
            <a:ext cx="2147279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7794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9346" y="6293346"/>
            <a:ext cx="564654" cy="564654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568" y="404664"/>
            <a:ext cx="46805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i="1" dirty="0" smtClean="0">
                <a:latin typeface="Nautilus Pompilius" pitchFamily="50" charset="-52"/>
              </a:rPr>
              <a:t>А про меня языковед</a:t>
            </a:r>
            <a:br>
              <a:rPr lang="ru-RU" sz="2400" i="1" dirty="0" smtClean="0">
                <a:latin typeface="Nautilus Pompilius" pitchFamily="50" charset="-52"/>
              </a:rPr>
            </a:br>
            <a:r>
              <a:rPr lang="ru-RU" sz="2400" i="1" dirty="0" smtClean="0">
                <a:latin typeface="Nautilus Pompilius" pitchFamily="50" charset="-52"/>
              </a:rPr>
              <a:t>Сказал:  «Не буква — дармоед!</a:t>
            </a:r>
            <a:r>
              <a:rPr lang="ru-RU" sz="2400" dirty="0" smtClean="0">
                <a:latin typeface="Nautilus Pompilius" pitchFamily="50" charset="-52"/>
              </a:rPr>
              <a:t> </a:t>
            </a:r>
            <a:r>
              <a:rPr lang="ru-RU" sz="2400" i="1" dirty="0" smtClean="0">
                <a:latin typeface="Nautilus Pompilius" pitchFamily="50" charset="-52"/>
              </a:rPr>
              <a:t/>
            </a:r>
            <a:br>
              <a:rPr lang="ru-RU" sz="2400" i="1" dirty="0" smtClean="0">
                <a:latin typeface="Nautilus Pompilius" pitchFamily="50" charset="-52"/>
              </a:rPr>
            </a:br>
            <a:r>
              <a:rPr lang="ru-RU" sz="2400" i="1" dirty="0" smtClean="0">
                <a:latin typeface="Nautilus Pompilius" pitchFamily="50" charset="-52"/>
              </a:rPr>
              <a:t>Она не означает звука,</a:t>
            </a:r>
            <a:br>
              <a:rPr lang="ru-RU" sz="2400" i="1" dirty="0" smtClean="0">
                <a:latin typeface="Nautilus Pompilius" pitchFamily="50" charset="-52"/>
              </a:rPr>
            </a:br>
            <a:r>
              <a:rPr lang="ru-RU" sz="2400" i="1" dirty="0" smtClean="0">
                <a:latin typeface="Nautilus Pompilius" pitchFamily="50" charset="-52"/>
              </a:rPr>
              <a:t>А лодыри — не для науки!»</a:t>
            </a:r>
            <a:br>
              <a:rPr lang="ru-RU" sz="2400" i="1" dirty="0" smtClean="0">
                <a:latin typeface="Nautilus Pompilius" pitchFamily="50" charset="-52"/>
              </a:rPr>
            </a:br>
            <a:r>
              <a:rPr lang="ru-RU" sz="2400" i="1" dirty="0" smtClean="0">
                <a:latin typeface="Nautilus Pompilius" pitchFamily="50" charset="-52"/>
              </a:rPr>
              <a:t>И после ряда строгих мер</a:t>
            </a:r>
            <a:br>
              <a:rPr lang="ru-RU" sz="2400" i="1" dirty="0" smtClean="0">
                <a:latin typeface="Nautilus Pompilius" pitchFamily="50" charset="-52"/>
              </a:rPr>
            </a:br>
            <a:r>
              <a:rPr lang="ru-RU" sz="2400" i="1" dirty="0" smtClean="0">
                <a:latin typeface="Nautilus Pompilius" pitchFamily="50" charset="-52"/>
              </a:rPr>
              <a:t>Из языка исчезла Ъ (ер).</a:t>
            </a:r>
            <a:br>
              <a:rPr lang="ru-RU" sz="2400" i="1" dirty="0" smtClean="0">
                <a:latin typeface="Nautilus Pompilius" pitchFamily="50" charset="-52"/>
              </a:rPr>
            </a:br>
            <a:r>
              <a:rPr lang="ru-RU" sz="2400" i="1" dirty="0" smtClean="0">
                <a:latin typeface="Nautilus Pompilius" pitchFamily="50" charset="-52"/>
              </a:rPr>
              <a:t>Теперь я в качестве ином,</a:t>
            </a:r>
            <a:br>
              <a:rPr lang="ru-RU" sz="2400" i="1" dirty="0" smtClean="0">
                <a:latin typeface="Nautilus Pompilius" pitchFamily="50" charset="-52"/>
              </a:rPr>
            </a:br>
            <a:r>
              <a:rPr lang="ru-RU" sz="2400" i="1" dirty="0" smtClean="0">
                <a:latin typeface="Nautilus Pompilius" pitchFamily="50" charset="-52"/>
              </a:rPr>
              <a:t>Работы — небольшой объём.</a:t>
            </a:r>
            <a:br>
              <a:rPr lang="ru-RU" sz="2400" i="1" dirty="0" smtClean="0">
                <a:latin typeface="Nautilus Pompilius" pitchFamily="50" charset="-52"/>
              </a:rPr>
            </a:br>
            <a:r>
              <a:rPr lang="ru-RU" sz="2400" i="1" dirty="0" smtClean="0">
                <a:latin typeface="Nautilus Pompilius" pitchFamily="50" charset="-52"/>
              </a:rPr>
              <a:t>Я ею вправду не загружен,</a:t>
            </a:r>
            <a:br>
              <a:rPr lang="ru-RU" sz="2400" i="1" dirty="0" smtClean="0">
                <a:latin typeface="Nautilus Pompilius" pitchFamily="50" charset="-52"/>
              </a:rPr>
            </a:br>
            <a:r>
              <a:rPr lang="ru-RU" sz="2400" i="1" dirty="0" smtClean="0">
                <a:latin typeface="Nautilus Pompilius" pitchFamily="50" charset="-52"/>
              </a:rPr>
              <a:t>Но рад, что изредка, да нужен,</a:t>
            </a:r>
            <a:br>
              <a:rPr lang="ru-RU" sz="2400" i="1" dirty="0" smtClean="0">
                <a:latin typeface="Nautilus Pompilius" pitchFamily="50" charset="-52"/>
              </a:rPr>
            </a:br>
            <a:r>
              <a:rPr lang="ru-RU" sz="2400" i="1" dirty="0" smtClean="0">
                <a:latin typeface="Nautilus Pompilius" pitchFamily="50" charset="-52"/>
              </a:rPr>
              <a:t>Знаком я только с Е, Ё, Я, Ю,</a:t>
            </a:r>
            <a:br>
              <a:rPr lang="ru-RU" sz="2400" i="1" dirty="0" smtClean="0">
                <a:latin typeface="Nautilus Pompilius" pitchFamily="50" charset="-52"/>
              </a:rPr>
            </a:br>
            <a:r>
              <a:rPr lang="ru-RU" sz="2400" i="1" dirty="0" smtClean="0">
                <a:latin typeface="Nautilus Pompilius" pitchFamily="50" charset="-52"/>
              </a:rPr>
              <a:t>С приставкой — я за ней стою.</a:t>
            </a:r>
            <a:br>
              <a:rPr lang="ru-RU" sz="2400" i="1" dirty="0" smtClean="0">
                <a:latin typeface="Nautilus Pompilius" pitchFamily="50" charset="-52"/>
              </a:rPr>
            </a:br>
            <a:r>
              <a:rPr lang="ru-RU" sz="2400" i="1" dirty="0" smtClean="0">
                <a:latin typeface="Nautilus Pompilius" pitchFamily="50" charset="-52"/>
              </a:rPr>
              <a:t>И без меня вам — ну никак!</a:t>
            </a:r>
            <a:br>
              <a:rPr lang="ru-RU" sz="2400" i="1" dirty="0" smtClean="0">
                <a:latin typeface="Nautilus Pompilius" pitchFamily="50" charset="-52"/>
              </a:rPr>
            </a:br>
            <a:r>
              <a:rPr lang="ru-RU" sz="2400" i="1" dirty="0" smtClean="0">
                <a:latin typeface="Nautilus Pompilius" pitchFamily="50" charset="-52"/>
              </a:rPr>
              <a:t>Теперь зовусь я — Ъ (твёрдый знак)!</a:t>
            </a:r>
            <a:endParaRPr lang="ru-RU" sz="2400" dirty="0" smtClean="0">
              <a:latin typeface="Nautilus Pompilius" pitchFamily="50" charset="-52"/>
            </a:endParaRPr>
          </a:p>
          <a:p>
            <a:endParaRPr lang="ru-RU" sz="2400" dirty="0">
              <a:latin typeface="Nautilus Pompilius" pitchFamily="50" charset="-52"/>
            </a:endParaRPr>
          </a:p>
        </p:txBody>
      </p:sp>
      <p:pic>
        <p:nvPicPr>
          <p:cNvPr id="12" name="Рисунок 11" descr="a4o-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489144" y="260648"/>
            <a:ext cx="2277997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2" name="Picture 6" descr="Что обозначает знак м на руке - Все о хиромантии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968" y="3284984"/>
            <a:ext cx="2209644" cy="3057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4 мая - День славянской письменности и культуры - Новости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88640"/>
            <a:ext cx="4211960" cy="5914628"/>
          </a:xfrm>
          <a:prstGeom prst="rect">
            <a:avLst/>
          </a:prstGeom>
          <a:noFill/>
        </p:spPr>
      </p:pic>
      <p:grpSp>
        <p:nvGrpSpPr>
          <p:cNvPr id="2" name="Группа 10"/>
          <p:cNvGrpSpPr/>
          <p:nvPr/>
        </p:nvGrpSpPr>
        <p:grpSpPr>
          <a:xfrm>
            <a:off x="4283968" y="116632"/>
            <a:ext cx="4689632" cy="6336704"/>
            <a:chOff x="4283968" y="116632"/>
            <a:chExt cx="4689632" cy="6336704"/>
          </a:xfrm>
        </p:grpSpPr>
        <p:pic>
          <p:nvPicPr>
            <p:cNvPr id="6" name="Рисунок 5" descr="pergament.gif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283968" y="116632"/>
              <a:ext cx="4689632" cy="633670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499992" y="1124744"/>
              <a:ext cx="4464496" cy="5078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ДЕНЬ ПАМЯТИ </a:t>
              </a:r>
              <a:r>
                <a:rPr lang="ru-RU" sz="3600" b="1" dirty="0" smtClean="0">
                  <a:solidFill>
                    <a:prstClr val="black"/>
                  </a:solidFill>
                  <a:latin typeface="Nautilus Pompilius" pitchFamily="50" charset="-52"/>
                </a:rPr>
                <a:t>первоучителей славянских народов–святых равноапостольных  братьев </a:t>
              </a:r>
              <a:br>
                <a:rPr lang="ru-RU" sz="3600" b="1" dirty="0" smtClean="0">
                  <a:solidFill>
                    <a:prstClr val="black"/>
                  </a:solidFill>
                  <a:latin typeface="Nautilus Pompilius" pitchFamily="50" charset="-52"/>
                </a:rPr>
              </a:br>
              <a:r>
                <a:rPr lang="ru-RU" sz="3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КИРИЛЛА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b="1" dirty="0" smtClean="0">
                  <a:solidFill>
                    <a:prstClr val="black"/>
                  </a:solidFill>
                  <a:latin typeface="Nautilus Pompilius" pitchFamily="50" charset="-52"/>
                </a:rPr>
                <a:t>и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 МЕФОДИЯ</a:t>
              </a:r>
              <a:endPara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3608" y="260648"/>
            <a:ext cx="7344816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ИСТОРИЯ  ПРАЗДНИКА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autilus Pompilius" pitchFamily="50" charset="-52"/>
            </a:endParaRPr>
          </a:p>
        </p:txBody>
      </p:sp>
      <p:grpSp>
        <p:nvGrpSpPr>
          <p:cNvPr id="2" name="Группа 8"/>
          <p:cNvGrpSpPr/>
          <p:nvPr/>
        </p:nvGrpSpPr>
        <p:grpSpPr>
          <a:xfrm>
            <a:off x="251520" y="980728"/>
            <a:ext cx="8496944" cy="6064359"/>
            <a:chOff x="251520" y="980728"/>
            <a:chExt cx="8496944" cy="6064359"/>
          </a:xfrm>
        </p:grpSpPr>
        <p:pic>
          <p:nvPicPr>
            <p:cNvPr id="7" name="Рисунок 6" descr="pergament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 rot="5400000">
              <a:off x="1658982" y="-426734"/>
              <a:ext cx="5682020" cy="849694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27584" y="1412776"/>
              <a:ext cx="7776864" cy="5632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Общий праздник святых Кирилла и </a:t>
              </a:r>
              <a:r>
                <a:rPr lang="ru-RU" sz="2400" dirty="0" err="1" smtClean="0">
                  <a:solidFill>
                    <a:prstClr val="black"/>
                  </a:solidFill>
                  <a:latin typeface="Nautilus Pompilius" pitchFamily="50" charset="-52"/>
                </a:rPr>
                <a:t>Мефодия</a:t>
              </a: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 отмечался болгарской церковью и в следующие века, а в эпоху болгарского Возрождения превратился в праздник созданной ими азбуки.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В 1863 году </a:t>
              </a: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Российский Святейший Синод определил, в связи с празднованием тысячелетия Моравской миссии святых Кирилла и </a:t>
              </a:r>
              <a:r>
                <a:rPr lang="ru-RU" sz="2400" dirty="0" err="1" smtClean="0">
                  <a:solidFill>
                    <a:prstClr val="black"/>
                  </a:solidFill>
                  <a:latin typeface="Nautilus Pompilius" pitchFamily="50" charset="-52"/>
                </a:rPr>
                <a:t>Мефодия</a:t>
              </a: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, установить ежегодное празднование в честь преподобных </a:t>
              </a:r>
              <a:r>
                <a:rPr lang="ru-RU" sz="2400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Мефодия</a:t>
              </a:r>
              <a:r>
                <a:rPr lang="ru-RU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 и Кирилла 11 мая.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В 1985 году </a:t>
              </a: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в СССР, когда отмечалось </a:t>
              </a:r>
              <a:r>
                <a:rPr lang="ru-RU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1100-летие </a:t>
              </a: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преставления </a:t>
              </a:r>
              <a:r>
                <a:rPr lang="ru-RU" sz="2400" dirty="0" err="1" smtClean="0">
                  <a:solidFill>
                    <a:prstClr val="black"/>
                  </a:solidFill>
                  <a:latin typeface="Nautilus Pompilius" pitchFamily="50" charset="-52"/>
                </a:rPr>
                <a:t>Мефодия</a:t>
              </a: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.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День 24 мая был объявлен «Праздником славянской культуры и письменности»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 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 smtClean="0">
                <a:solidFill>
                  <a:prstClr val="black"/>
                </a:solidFill>
                <a:latin typeface="Nautilus Pompilius" pitchFamily="50" charset="-5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179512" y="476672"/>
            <a:ext cx="8712968" cy="5688632"/>
            <a:chOff x="179512" y="764704"/>
            <a:chExt cx="8712968" cy="5904656"/>
          </a:xfrm>
        </p:grpSpPr>
        <p:pic>
          <p:nvPicPr>
            <p:cNvPr id="7" name="Рисунок 6" descr="pergament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 rot="5400000">
              <a:off x="1583668" y="-639452"/>
              <a:ext cx="5904656" cy="871296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55576" y="2060848"/>
              <a:ext cx="7776864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 </a:t>
              </a:r>
              <a:r>
                <a:rPr lang="ru-RU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30 января 1991 года </a:t>
              </a: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Президиум Верховного Совета РСФСР принял постановление о ежегодном проведении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«Дней славянской культуры и письменности».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Столицей праздника каждый год становился какой-нибудь новый населенный пункт России (кроме 1989 и 1990 годов, когда столицами были соответственно Киев и Минск)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 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 smtClean="0">
                <a:solidFill>
                  <a:prstClr val="black"/>
                </a:solidFill>
                <a:latin typeface="Nautilus Pompilius" pitchFamily="50" charset="-5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5536" y="260648"/>
            <a:ext cx="849694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О ЖИЗНИ  КИРИЛЛА  и МЕФОДИЯ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autilus Pompilius" pitchFamily="50" charset="-52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4355976" y="980728"/>
            <a:ext cx="4608512" cy="5256584"/>
            <a:chOff x="323528" y="908720"/>
            <a:chExt cx="4608512" cy="5616624"/>
          </a:xfrm>
        </p:grpSpPr>
        <p:pic>
          <p:nvPicPr>
            <p:cNvPr id="9" name="Рисунок 8" descr="pergament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323528" y="908720"/>
              <a:ext cx="4608512" cy="561662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99592" y="1916832"/>
              <a:ext cx="4032448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КИРИЛЛ</a:t>
              </a: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 ( род. в 827 г. , до принятия монашества – Константин)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МЕФОДИЙ  </a:t>
              </a: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( род. в 815 г., мирское имя неизвестно)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родились в семье  </a:t>
              </a:r>
              <a:r>
                <a:rPr lang="ru-RU" sz="2400" dirty="0" err="1" smtClean="0">
                  <a:solidFill>
                    <a:prstClr val="black"/>
                  </a:solidFill>
                  <a:latin typeface="Nautilus Pompilius" pitchFamily="50" charset="-52"/>
                </a:rPr>
                <a:t>византий-ского</a:t>
              </a: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 военачальника  из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г. Фессалоники </a:t>
              </a:r>
              <a:r>
                <a:rPr lang="ru-RU" sz="2400" dirty="0" smtClean="0">
                  <a:solidFill>
                    <a:prstClr val="black"/>
                  </a:solidFill>
                  <a:latin typeface="Nautilus Pompilius" pitchFamily="50" charset="-52"/>
                </a:rPr>
                <a:t> (Греция)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prstClr val="black"/>
                </a:solidFill>
                <a:latin typeface="Nautilus Pompilius" pitchFamily="50" charset="-52"/>
              </a:endParaRPr>
            </a:p>
          </p:txBody>
        </p:sp>
      </p:grpSp>
      <p:pic>
        <p:nvPicPr>
          <p:cNvPr id="11" name="Рисунок 10" descr="3591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1124744"/>
            <a:ext cx="3672408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179512" y="1052736"/>
            <a:ext cx="4824536" cy="5616624"/>
            <a:chOff x="179512" y="1052736"/>
            <a:chExt cx="4824536" cy="5616624"/>
          </a:xfrm>
        </p:grpSpPr>
        <p:pic>
          <p:nvPicPr>
            <p:cNvPr id="9" name="Рисунок 8" descr="pergament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79512" y="1052736"/>
              <a:ext cx="4824536" cy="561662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67544" y="1556792"/>
              <a:ext cx="4464496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Просветитель славян святой </a:t>
              </a:r>
              <a:r>
                <a:rPr lang="ru-RU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МЕФОДИЙ </a:t>
              </a: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родился около </a:t>
              </a:r>
              <a:r>
                <a:rPr lang="ru-RU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815 г.</a:t>
              </a: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 в </a:t>
              </a:r>
              <a:r>
                <a:rPr lang="ru-RU" sz="2000" dirty="0" err="1" smtClean="0">
                  <a:solidFill>
                    <a:prstClr val="black"/>
                  </a:solidFill>
                  <a:latin typeface="Nautilus Pompilius" pitchFamily="50" charset="-52"/>
                </a:rPr>
                <a:t>Солуни</a:t>
              </a: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 (Фессалониках) — одном из самых крупных и богатых городов Византии. Около 833 г. </a:t>
              </a:r>
              <a:r>
                <a:rPr lang="ru-RU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МЕФОДИЙ </a:t>
              </a: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начал военную службу и проходил ее, в столице, на виду у императора Феофила. В возрасте </a:t>
              </a:r>
              <a:r>
                <a:rPr lang="ru-RU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20 лет </a:t>
              </a: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его поставили архонтом (воеводой) в </a:t>
              </a:r>
              <a:r>
                <a:rPr lang="ru-RU" sz="2000" dirty="0" err="1" smtClean="0">
                  <a:solidFill>
                    <a:prstClr val="black"/>
                  </a:solidFill>
                  <a:latin typeface="Nautilus Pompilius" pitchFamily="50" charset="-52"/>
                </a:rPr>
                <a:t>Славинию</a:t>
              </a: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 — небольшое славянское княжество, находившееся тогда под властью греков. Эту должность </a:t>
              </a:r>
              <a:r>
                <a:rPr lang="ru-RU" sz="2000" dirty="0" smtClean="0">
                  <a:solidFill>
                    <a:srgbClr val="C00000"/>
                  </a:solidFill>
                  <a:latin typeface="Nautilus Pompilius" pitchFamily="50" charset="-52"/>
                </a:rPr>
                <a:t>МЕФОДИЙ </a:t>
              </a: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исполнял десять лет и имел возможность хорошо изучить славянский язык и славянские обычаи. </a:t>
              </a:r>
              <a:endParaRPr lang="ru-RU" sz="2000" dirty="0">
                <a:solidFill>
                  <a:prstClr val="black"/>
                </a:solidFill>
                <a:latin typeface="Nautilus Pompilius" pitchFamily="50" charset="-52"/>
              </a:endParaRPr>
            </a:p>
          </p:txBody>
        </p:sp>
      </p:grpSp>
      <p:pic>
        <p:nvPicPr>
          <p:cNvPr id="8" name="Рисунок 7" descr="0_84ca8_b84a4864_X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48064" y="908720"/>
            <a:ext cx="3802380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843808" y="188640"/>
            <a:ext cx="466025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СВЯТОЙ  МЕФОДИЙ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07704" y="188640"/>
            <a:ext cx="4273927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СВЯТОЙ  КИРИЛЛ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4211960" y="836712"/>
            <a:ext cx="4752528" cy="5616624"/>
            <a:chOff x="3779912" y="1052736"/>
            <a:chExt cx="5184576" cy="5616624"/>
          </a:xfrm>
        </p:grpSpPr>
        <p:pic>
          <p:nvPicPr>
            <p:cNvPr id="10" name="Рисунок 9" descr="pergament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3779912" y="1052736"/>
              <a:ext cx="5184576" cy="561662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094129" y="1340768"/>
              <a:ext cx="4608512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Святой КИРИЛЛ </a:t>
              </a: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родился в Македонии, в городе </a:t>
              </a:r>
              <a:r>
                <a:rPr lang="ru-RU" sz="2000" dirty="0" err="1" smtClean="0">
                  <a:solidFill>
                    <a:prstClr val="black"/>
                  </a:solidFill>
                  <a:latin typeface="Nautilus Pompilius" pitchFamily="50" charset="-52"/>
                </a:rPr>
                <a:t>Солуни</a:t>
              </a: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, с малых лет отличался умственными способностями. Обучаясь в </a:t>
              </a:r>
              <a:r>
                <a:rPr lang="ru-RU" sz="2000" dirty="0" err="1" smtClean="0">
                  <a:solidFill>
                    <a:prstClr val="black"/>
                  </a:solidFill>
                  <a:latin typeface="Nautilus Pompilius" pitchFamily="50" charset="-52"/>
                </a:rPr>
                <a:t>солунской</a:t>
              </a: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 школе и еще не достигнув пятнадцати лет, он уже читал книги </a:t>
              </a:r>
              <a:r>
                <a:rPr lang="ru-RU" sz="2000" dirty="0" err="1" smtClean="0">
                  <a:solidFill>
                    <a:prstClr val="black"/>
                  </a:solidFill>
                  <a:latin typeface="Nautilus Pompilius" pitchFamily="50" charset="-52"/>
                </a:rPr>
                <a:t>глубокомысленнейшего</a:t>
              </a: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 из Отцов Церкви – Григория Богослова (</a:t>
              </a:r>
              <a:r>
                <a:rPr lang="en-US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IV</a:t>
              </a: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 в.)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Юноша рано принял сан пресвитера.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По возвращении в Константинополь состоял библиотекарем соборной церкви и преподавателем философии. Святой </a:t>
              </a:r>
              <a:r>
                <a:rPr lang="ru-RU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КИРИЛЛ</a:t>
              </a:r>
              <a:r>
                <a:rPr lang="ru-RU" sz="2000" dirty="0" smtClean="0">
                  <a:solidFill>
                    <a:prstClr val="black"/>
                  </a:solidFill>
                  <a:latin typeface="Nautilus Pompilius" pitchFamily="50" charset="-52"/>
                </a:rPr>
                <a:t> с успехом вел прения с еретиками, иконоборцами и с магометанами. </a:t>
              </a:r>
            </a:p>
          </p:txBody>
        </p:sp>
      </p:grpSp>
      <p:pic>
        <p:nvPicPr>
          <p:cNvPr id="12" name="Рисунок 11" descr="CA25B949-0AF5-9809-B745-9BC75AAC75DB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1124744"/>
            <a:ext cx="3933825" cy="523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55576" y="260648"/>
            <a:ext cx="7723589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autilus Pompilius" pitchFamily="50" charset="-52"/>
              </a:rPr>
              <a:t>О ЖИЗНИ КИРИЛЛА и  МЕФОДИЯ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79512" y="1124744"/>
            <a:ext cx="4392488" cy="5616624"/>
            <a:chOff x="179512" y="1124744"/>
            <a:chExt cx="4573016" cy="5616624"/>
          </a:xfrm>
        </p:grpSpPr>
        <p:pic>
          <p:nvPicPr>
            <p:cNvPr id="13" name="Рисунок 12" descr="pergament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79512" y="1124744"/>
              <a:ext cx="4573016" cy="561662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39552" y="1628800"/>
              <a:ext cx="4138008" cy="4616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Nautilus Pompilius" pitchFamily="50" charset="-52"/>
                </a:rPr>
                <a:t>В начале </a:t>
              </a:r>
              <a:r>
                <a:rPr lang="ru-RU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860-х гг. </a:t>
              </a:r>
              <a:r>
                <a:rPr lang="ru-RU" dirty="0" smtClean="0">
                  <a:latin typeface="Nautilus Pompilius" pitchFamily="50" charset="-52"/>
                </a:rPr>
                <a:t>один из самых могущественных славянских государей — моравский князь </a:t>
              </a:r>
              <a:r>
                <a:rPr lang="ru-RU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РОСТИСЛАВ </a:t>
              </a:r>
              <a:r>
                <a:rPr lang="en-US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 </a:t>
              </a:r>
              <a:r>
                <a:rPr lang="ru-RU" dirty="0" smtClean="0">
                  <a:latin typeface="Nautilus Pompilius" pitchFamily="50" charset="-52"/>
                </a:rPr>
                <a:t>попросил византийского императора </a:t>
              </a:r>
              <a:r>
                <a:rPr lang="ru-RU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МИХАИЛА </a:t>
              </a:r>
              <a:r>
                <a:rPr lang="en-US" sz="2400" i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III</a:t>
              </a:r>
              <a:r>
                <a:rPr lang="ru-RU" dirty="0" smtClean="0">
                  <a:solidFill>
                    <a:srgbClr val="C00000"/>
                  </a:solidFill>
                  <a:latin typeface="Nautilus Pompilius" pitchFamily="50" charset="-52"/>
                </a:rPr>
                <a:t> </a:t>
              </a:r>
              <a:r>
                <a:rPr lang="ru-RU" dirty="0" smtClean="0">
                  <a:latin typeface="Nautilus Pompilius" pitchFamily="50" charset="-52"/>
                </a:rPr>
                <a:t>прислать ему христианских учителей. Подыскивая людей для моравской миссии, император и патриарх сразу вспомнили о </a:t>
              </a:r>
              <a:r>
                <a:rPr lang="ru-RU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КОНСТАНТИНЕ</a:t>
              </a:r>
              <a:r>
                <a:rPr lang="ru-RU" dirty="0" smtClean="0">
                  <a:latin typeface="Nautilus Pompilius" pitchFamily="50" charset="-52"/>
                </a:rPr>
                <a:t> и </a:t>
              </a:r>
              <a:r>
                <a:rPr lang="ru-RU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autilus Pompilius" pitchFamily="50" charset="-52"/>
                </a:rPr>
                <a:t>МЕФОДИИ. </a:t>
              </a:r>
              <a:r>
                <a:rPr lang="ru-RU" dirty="0" smtClean="0">
                  <a:latin typeface="Nautilus Pompilius" pitchFamily="50" charset="-52"/>
                </a:rPr>
                <a:t>Когда братьев попросили отправиться учителями в Моравию, они ответили согласием и тотчас приступили к работе над славянской азбукой. Вскоре азбука из 38 букв, на основе греческого скорописного письма, была составлена.</a:t>
              </a:r>
              <a:endParaRPr lang="ru-RU" dirty="0">
                <a:latin typeface="Nautilus Pompilius" pitchFamily="50" charset="-52"/>
              </a:endParaRPr>
            </a:p>
          </p:txBody>
        </p:sp>
      </p:grpSp>
      <p:pic>
        <p:nvPicPr>
          <p:cNvPr id="16" name="Рисунок 15" descr="6036.detailed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88024" y="1124744"/>
            <a:ext cx="4176464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1107</Words>
  <Application>Microsoft Office PowerPoint</Application>
  <PresentationFormat>Экран (4:3)</PresentationFormat>
  <Paragraphs>108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МКОУ "Лермонтовская СОШ"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«24 мая -  День славянской письменности и культуры»</dc:title>
  <dc:subject>Год  Литературы</dc:subject>
  <dc:creator>Банникова Е.П.</dc:creator>
  <cp:lastModifiedBy>сош4</cp:lastModifiedBy>
  <cp:revision>107</cp:revision>
  <dcterms:created xsi:type="dcterms:W3CDTF">2015-01-07T13:30:55Z</dcterms:created>
  <dcterms:modified xsi:type="dcterms:W3CDTF">2020-05-25T08:59:12Z</dcterms:modified>
  <cp:category>Презентация</cp:category>
</cp:coreProperties>
</file>